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jpeg" ContentType="image/jpeg"/>
  <Override PartName="/ppt/tags/tag3.xml" ContentType="application/vnd.openxmlformats-officedocument.presentationml.tags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1" r:id="rId4"/>
    <p:sldId id="257" r:id="rId5"/>
    <p:sldId id="259" r:id="rId6"/>
    <p:sldId id="260" r:id="rId7"/>
    <p:sldId id="262" r:id="rId8"/>
  </p:sldIdLst>
  <p:sldSz cx="10688638" cy="7562850"/>
  <p:notesSz cx="9144000" cy="6858000"/>
  <p:custDataLst>
    <p:tags r:id="rId10"/>
  </p:custDataLst>
  <p:defaultTextStyle>
    <a:defPPr>
      <a:defRPr lang="en-US"/>
    </a:defPPr>
    <a:lvl1pPr marL="0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626" autoAdjust="0"/>
  </p:normalViewPr>
  <p:slideViewPr>
    <p:cSldViewPr snapToGrid="0" snapToObjects="1" showGuides="1">
      <p:cViewPr varScale="1">
        <p:scale>
          <a:sx n="87" d="100"/>
          <a:sy n="87" d="100"/>
        </p:scale>
        <p:origin x="-1290" y="-72"/>
      </p:cViewPr>
      <p:guideLst>
        <p:guide orient="horz" pos="2387"/>
        <p:guide pos="33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F86591-FBD3-4D7A-A7A7-05D43C6421EA}" type="datetimeFigureOut">
              <a:rPr lang="en-AU" smtClean="0"/>
              <a:pPr/>
              <a:t>04/02/2015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54313" y="514350"/>
            <a:ext cx="363537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462AF-1BBA-4CB4-AD0A-E9638BC4F84C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462AF-1BBA-4CB4-AD0A-E9638BC4F84C}" type="slidenum">
              <a:rPr lang="en-AU" smtClean="0"/>
              <a:pPr/>
              <a:t>1</a:t>
            </a:fld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Arial"/>
                <a:cs typeface="Arial"/>
              </a:rPr>
              <a:t>In this optical illusion, if you follow the movement of the rotating pink dot with your eyes, the dots will remain only one </a:t>
            </a:r>
            <a:r>
              <a:rPr lang="en-US" sz="1200" dirty="0" err="1" smtClean="0">
                <a:latin typeface="Arial"/>
                <a:cs typeface="Arial"/>
              </a:rPr>
              <a:t>colour</a:t>
            </a:r>
            <a:r>
              <a:rPr lang="en-US" sz="1200" dirty="0" smtClean="0">
                <a:latin typeface="Arial"/>
                <a:cs typeface="Arial"/>
              </a:rPr>
              <a:t>, pink. </a:t>
            </a:r>
            <a:br>
              <a:rPr lang="en-US" sz="1200" dirty="0" smtClean="0">
                <a:latin typeface="Arial"/>
                <a:cs typeface="Arial"/>
              </a:rPr>
            </a:br>
            <a:r>
              <a:rPr lang="en-US" sz="1200" dirty="0" smtClean="0">
                <a:latin typeface="Arial"/>
                <a:cs typeface="Arial"/>
              </a:rPr>
              <a:t/>
            </a:r>
            <a:br>
              <a:rPr lang="en-US" sz="1200" dirty="0" smtClean="0">
                <a:latin typeface="Arial"/>
                <a:cs typeface="Arial"/>
              </a:rPr>
            </a:br>
            <a:r>
              <a:rPr lang="en-US" sz="1200" dirty="0" smtClean="0">
                <a:latin typeface="Arial"/>
                <a:cs typeface="Arial"/>
              </a:rPr>
              <a:t>However, if you stare at the black + in the center, the moving dot will turn green. </a:t>
            </a:r>
            <a:br>
              <a:rPr lang="en-US" sz="1200" dirty="0" smtClean="0">
                <a:latin typeface="Arial"/>
                <a:cs typeface="Arial"/>
              </a:rPr>
            </a:br>
            <a:r>
              <a:rPr lang="en-US" sz="1200" dirty="0" smtClean="0">
                <a:latin typeface="Arial"/>
                <a:cs typeface="Arial"/>
              </a:rPr>
              <a:t/>
            </a:r>
            <a:br>
              <a:rPr lang="en-US" sz="1200" dirty="0" smtClean="0">
                <a:latin typeface="Arial"/>
                <a:cs typeface="Arial"/>
              </a:rPr>
            </a:br>
            <a:r>
              <a:rPr lang="en-US" sz="1200" dirty="0" smtClean="0">
                <a:latin typeface="Arial"/>
                <a:cs typeface="Arial"/>
              </a:rPr>
              <a:t>Keep concentrating on the black + in the center of the picture.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Arial"/>
              <a:cs typeface="Arial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Arial"/>
                <a:cs typeface="Arial"/>
              </a:rPr>
              <a:t>After a short period, all the pink dots will slowly disappear and you will only see a single green dot moving in a circle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Arial"/>
              <a:cs typeface="Arial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Arial"/>
                <a:cs typeface="Arial"/>
              </a:rPr>
              <a:t>Ask students: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Arial"/>
                <a:cs typeface="Arial"/>
              </a:rPr>
              <a:t>What did you see?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Arial"/>
                <a:cs typeface="Arial"/>
              </a:rPr>
              <a:t>What was the trick?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Arial"/>
                <a:cs typeface="Arial"/>
              </a:rPr>
              <a:t>Who was tricked?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462AF-1BBA-4CB4-AD0A-E9638BC4F84C}" type="slidenum">
              <a:rPr lang="en-AU" smtClean="0"/>
              <a:pPr/>
              <a:t>3</a:t>
            </a:fld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Arial"/>
                <a:cs typeface="Arial"/>
              </a:rPr>
              <a:t>Ask students: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Arial"/>
                <a:cs typeface="Arial"/>
              </a:rPr>
              <a:t>What did you see?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Arial"/>
                <a:cs typeface="Arial"/>
              </a:rPr>
              <a:t>What was the trick?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Arial"/>
                <a:cs typeface="Arial"/>
              </a:rPr>
              <a:t>Who was tricked?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462AF-1BBA-4CB4-AD0A-E9638BC4F84C}" type="slidenum">
              <a:rPr lang="en-AU" smtClean="0"/>
              <a:pPr/>
              <a:t>5</a:t>
            </a:fld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Arial"/>
                <a:cs typeface="Arial"/>
              </a:rPr>
              <a:t>Ask students: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Arial"/>
                <a:cs typeface="Arial"/>
              </a:rPr>
              <a:t>What did you see?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Arial"/>
                <a:cs typeface="Arial"/>
              </a:rPr>
              <a:t>What was the trick?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Arial"/>
                <a:cs typeface="Arial"/>
              </a:rPr>
              <a:t>Who was tricked?</a:t>
            </a:r>
            <a:endParaRPr lang="en-US" sz="1200" smtClean="0">
              <a:latin typeface="Arial"/>
              <a:cs typeface="Arial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462AF-1BBA-4CB4-AD0A-E9638BC4F84C}" type="slidenum">
              <a:rPr lang="en-AU" smtClean="0"/>
              <a:pPr/>
              <a:t>6</a:t>
            </a:fld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If you cannot get the video</a:t>
            </a:r>
            <a:r>
              <a:rPr lang="en-AU" baseline="0" dirty="0" smtClean="0"/>
              <a:t> to work copy this link into your internet browser </a:t>
            </a:r>
          </a:p>
          <a:p>
            <a:r>
              <a:rPr lang="en-AU" baseline="0" dirty="0" smtClean="0"/>
              <a:t>http://www.youtube.com/watch?v=Ahg6qcgoay4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462AF-1BBA-4CB4-AD0A-E9638BC4F84C}" type="slidenum">
              <a:rPr lang="en-AU" smtClean="0"/>
              <a:pPr/>
              <a:t>7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349387"/>
            <a:ext cx="9085342" cy="1621111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6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8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6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327DE-64F8-5E4F-BF9C-FAA37B18E677}" type="datetimeFigureOut">
              <a:rPr lang="en-US" smtClean="0"/>
              <a:pPr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5A55-7125-E74D-A100-66BF18F93F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17236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327DE-64F8-5E4F-BF9C-FAA37B18E677}" type="datetimeFigureOut">
              <a:rPr lang="en-US" smtClean="0"/>
              <a:pPr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5A55-7125-E74D-A100-66BF18F93F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69983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95034" y="302866"/>
            <a:ext cx="2605356" cy="6452932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968" y="302866"/>
            <a:ext cx="7637923" cy="6452932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327DE-64F8-5E4F-BF9C-FAA37B18E677}" type="datetimeFigureOut">
              <a:rPr lang="en-US" smtClean="0"/>
              <a:pPr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5A55-7125-E74D-A100-66BF18F93F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98882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327DE-64F8-5E4F-BF9C-FAA37B18E677}" type="datetimeFigureOut">
              <a:rPr lang="en-US" smtClean="0"/>
              <a:pPr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5A55-7125-E74D-A100-66BF18F93F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04739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329" y="3205459"/>
            <a:ext cx="9085342" cy="1654373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7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50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2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0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876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65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2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0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327DE-64F8-5E4F-BF9C-FAA37B18E677}" type="datetimeFigureOut">
              <a:rPr lang="en-US" smtClean="0"/>
              <a:pPr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5A55-7125-E74D-A100-66BF18F93F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42855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8968" y="1764667"/>
            <a:ext cx="5121639" cy="4991131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78751" y="1764667"/>
            <a:ext cx="5121639" cy="4991131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327DE-64F8-5E4F-BF9C-FAA37B18E677}" type="datetimeFigureOut">
              <a:rPr lang="en-US" smtClean="0"/>
              <a:pPr/>
              <a:t>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5A55-7125-E74D-A100-66BF18F93F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94845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692889"/>
            <a:ext cx="4722671" cy="70551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754" indent="0">
              <a:buNone/>
              <a:defRPr sz="2200" b="1"/>
            </a:lvl2pPr>
            <a:lvl3pPr marL="995507" indent="0">
              <a:buNone/>
              <a:defRPr sz="2000" b="1"/>
            </a:lvl3pPr>
            <a:lvl4pPr marL="1493261" indent="0">
              <a:buNone/>
              <a:defRPr sz="1700" b="1"/>
            </a:lvl4pPr>
            <a:lvl5pPr marL="1991015" indent="0">
              <a:buNone/>
              <a:defRPr sz="1700" b="1"/>
            </a:lvl5pPr>
            <a:lvl6pPr marL="2488768" indent="0">
              <a:buNone/>
              <a:defRPr sz="1700" b="1"/>
            </a:lvl6pPr>
            <a:lvl7pPr marL="2986522" indent="0">
              <a:buNone/>
              <a:defRPr sz="1700" b="1"/>
            </a:lvl7pPr>
            <a:lvl8pPr marL="3484275" indent="0">
              <a:buNone/>
              <a:defRPr sz="1700" b="1"/>
            </a:lvl8pPr>
            <a:lvl9pPr marL="3982029" indent="0">
              <a:buNone/>
              <a:defRPr sz="17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32" y="2398404"/>
            <a:ext cx="4722671" cy="435739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9680" y="1692889"/>
            <a:ext cx="4724527" cy="70551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754" indent="0">
              <a:buNone/>
              <a:defRPr sz="2200" b="1"/>
            </a:lvl2pPr>
            <a:lvl3pPr marL="995507" indent="0">
              <a:buNone/>
              <a:defRPr sz="2000" b="1"/>
            </a:lvl3pPr>
            <a:lvl4pPr marL="1493261" indent="0">
              <a:buNone/>
              <a:defRPr sz="1700" b="1"/>
            </a:lvl4pPr>
            <a:lvl5pPr marL="1991015" indent="0">
              <a:buNone/>
              <a:defRPr sz="1700" b="1"/>
            </a:lvl5pPr>
            <a:lvl6pPr marL="2488768" indent="0">
              <a:buNone/>
              <a:defRPr sz="1700" b="1"/>
            </a:lvl6pPr>
            <a:lvl7pPr marL="2986522" indent="0">
              <a:buNone/>
              <a:defRPr sz="1700" b="1"/>
            </a:lvl7pPr>
            <a:lvl8pPr marL="3484275" indent="0">
              <a:buNone/>
              <a:defRPr sz="1700" b="1"/>
            </a:lvl8pPr>
            <a:lvl9pPr marL="3982029" indent="0">
              <a:buNone/>
              <a:defRPr sz="17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80" y="2398404"/>
            <a:ext cx="4724527" cy="435739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327DE-64F8-5E4F-BF9C-FAA37B18E677}" type="datetimeFigureOut">
              <a:rPr lang="en-US" smtClean="0"/>
              <a:pPr/>
              <a:t>2/4/2015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5A55-7125-E74D-A100-66BF18F93F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19072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327DE-64F8-5E4F-BF9C-FAA37B18E677}" type="datetimeFigureOut">
              <a:rPr lang="en-US" smtClean="0"/>
              <a:pPr/>
              <a:t>2/4/2015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5A55-7125-E74D-A100-66BF18F93F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5383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327DE-64F8-5E4F-BF9C-FAA37B18E677}" type="datetimeFigureOut">
              <a:rPr lang="en-US" smtClean="0"/>
              <a:pPr/>
              <a:t>2/4/2015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5A55-7125-E74D-A100-66BF18F93F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46270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01113"/>
            <a:ext cx="3516489" cy="128148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8961" y="301115"/>
            <a:ext cx="5975245" cy="6454683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432" y="1582598"/>
            <a:ext cx="3516489" cy="5173200"/>
          </a:xfrm>
        </p:spPr>
        <p:txBody>
          <a:bodyPr/>
          <a:lstStyle>
            <a:lvl1pPr marL="0" indent="0">
              <a:buNone/>
              <a:defRPr sz="1500"/>
            </a:lvl1pPr>
            <a:lvl2pPr marL="497754" indent="0">
              <a:buNone/>
              <a:defRPr sz="1300"/>
            </a:lvl2pPr>
            <a:lvl3pPr marL="995507" indent="0">
              <a:buNone/>
              <a:defRPr sz="1100"/>
            </a:lvl3pPr>
            <a:lvl4pPr marL="1493261" indent="0">
              <a:buNone/>
              <a:defRPr sz="1000"/>
            </a:lvl4pPr>
            <a:lvl5pPr marL="1991015" indent="0">
              <a:buNone/>
              <a:defRPr sz="1000"/>
            </a:lvl5pPr>
            <a:lvl6pPr marL="2488768" indent="0">
              <a:buNone/>
              <a:defRPr sz="1000"/>
            </a:lvl6pPr>
            <a:lvl7pPr marL="2986522" indent="0">
              <a:buNone/>
              <a:defRPr sz="1000"/>
            </a:lvl7pPr>
            <a:lvl8pPr marL="3484275" indent="0">
              <a:buNone/>
              <a:defRPr sz="1000"/>
            </a:lvl8pPr>
            <a:lvl9pPr marL="3982029" indent="0">
              <a:buNone/>
              <a:defRPr sz="10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327DE-64F8-5E4F-BF9C-FAA37B18E677}" type="datetimeFigureOut">
              <a:rPr lang="en-US" smtClean="0"/>
              <a:pPr/>
              <a:t>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5A55-7125-E74D-A100-66BF18F93F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28516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047" y="5293995"/>
            <a:ext cx="6413183" cy="62498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047" y="675755"/>
            <a:ext cx="6413183" cy="4537710"/>
          </a:xfrm>
        </p:spPr>
        <p:txBody>
          <a:bodyPr/>
          <a:lstStyle>
            <a:lvl1pPr marL="0" indent="0">
              <a:buNone/>
              <a:defRPr sz="3500"/>
            </a:lvl1pPr>
            <a:lvl2pPr marL="497754" indent="0">
              <a:buNone/>
              <a:defRPr sz="3000"/>
            </a:lvl2pPr>
            <a:lvl3pPr marL="995507" indent="0">
              <a:buNone/>
              <a:defRPr sz="2600"/>
            </a:lvl3pPr>
            <a:lvl4pPr marL="1493261" indent="0">
              <a:buNone/>
              <a:defRPr sz="2200"/>
            </a:lvl4pPr>
            <a:lvl5pPr marL="1991015" indent="0">
              <a:buNone/>
              <a:defRPr sz="2200"/>
            </a:lvl5pPr>
            <a:lvl6pPr marL="2488768" indent="0">
              <a:buNone/>
              <a:defRPr sz="2200"/>
            </a:lvl6pPr>
            <a:lvl7pPr marL="2986522" indent="0">
              <a:buNone/>
              <a:defRPr sz="2200"/>
            </a:lvl7pPr>
            <a:lvl8pPr marL="3484275" indent="0">
              <a:buNone/>
              <a:defRPr sz="2200"/>
            </a:lvl8pPr>
            <a:lvl9pPr marL="3982029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047" y="5918981"/>
            <a:ext cx="6413183" cy="887584"/>
          </a:xfrm>
        </p:spPr>
        <p:txBody>
          <a:bodyPr/>
          <a:lstStyle>
            <a:lvl1pPr marL="0" indent="0">
              <a:buNone/>
              <a:defRPr sz="1500"/>
            </a:lvl1pPr>
            <a:lvl2pPr marL="497754" indent="0">
              <a:buNone/>
              <a:defRPr sz="1300"/>
            </a:lvl2pPr>
            <a:lvl3pPr marL="995507" indent="0">
              <a:buNone/>
              <a:defRPr sz="1100"/>
            </a:lvl3pPr>
            <a:lvl4pPr marL="1493261" indent="0">
              <a:buNone/>
              <a:defRPr sz="1000"/>
            </a:lvl4pPr>
            <a:lvl5pPr marL="1991015" indent="0">
              <a:buNone/>
              <a:defRPr sz="1000"/>
            </a:lvl5pPr>
            <a:lvl6pPr marL="2488768" indent="0">
              <a:buNone/>
              <a:defRPr sz="1000"/>
            </a:lvl6pPr>
            <a:lvl7pPr marL="2986522" indent="0">
              <a:buNone/>
              <a:defRPr sz="1000"/>
            </a:lvl7pPr>
            <a:lvl8pPr marL="3484275" indent="0">
              <a:buNone/>
              <a:defRPr sz="1000"/>
            </a:lvl8pPr>
            <a:lvl9pPr marL="3982029" indent="0">
              <a:buNone/>
              <a:defRPr sz="10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327DE-64F8-5E4F-BF9C-FAA37B18E677}" type="datetimeFigureOut">
              <a:rPr lang="en-US" smtClean="0"/>
              <a:pPr/>
              <a:t>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5A55-7125-E74D-A100-66BF18F93F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34555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  <a:prstGeom prst="rect">
            <a:avLst/>
          </a:prstGeom>
        </p:spPr>
        <p:txBody>
          <a:bodyPr vert="horz" lIns="99551" tIns="49775" rIns="99551" bIns="49775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764667"/>
            <a:ext cx="9619774" cy="4991131"/>
          </a:xfrm>
          <a:prstGeom prst="rect">
            <a:avLst/>
          </a:prstGeom>
        </p:spPr>
        <p:txBody>
          <a:bodyPr vert="horz" lIns="99551" tIns="49775" rIns="99551" bIns="49775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432" y="7009643"/>
            <a:ext cx="2494016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327DE-64F8-5E4F-BF9C-FAA37B18E677}" type="datetimeFigureOut">
              <a:rPr lang="en-US" smtClean="0"/>
              <a:pPr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1952" y="7009643"/>
            <a:ext cx="3384735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0190" y="7009643"/>
            <a:ext cx="2494016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F5A55-7125-E74D-A100-66BF18F93F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4564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97754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15" indent="-373315" algn="l" defTabSz="497754" rtl="0" eaLnBrk="1" latinLnBrk="0" hangingPunct="1">
        <a:spcBef>
          <a:spcPct val="20000"/>
        </a:spcBef>
        <a:buFont typeface="Arial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850" indent="-311096" algn="l" defTabSz="497754" rtl="0" eaLnBrk="1" latinLnBrk="0" hangingPunct="1">
        <a:spcBef>
          <a:spcPct val="20000"/>
        </a:spcBef>
        <a:buFont typeface="Arial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384" indent="-248877" algn="l" defTabSz="497754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138" indent="-248877" algn="l" defTabSz="497754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9891" indent="-248877" algn="l" defTabSz="497754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7645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399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152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0906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754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507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261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01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768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522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27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029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E:\Lesson%206\Do%20the%20Test%20AVI.avi" TargetMode="External"/><Relationship Id="rId1" Type="http://schemas.openxmlformats.org/officeDocument/2006/relationships/tags" Target="../tags/tag8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lue Backgroun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" y="-16495"/>
            <a:ext cx="10721105" cy="7579345"/>
          </a:xfrm>
          <a:prstGeom prst="rect">
            <a:avLst/>
          </a:prstGeom>
        </p:spPr>
      </p:pic>
      <p:pic>
        <p:nvPicPr>
          <p:cNvPr id="6" name="Picture 5" descr="Safe Cycle–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018" y="205378"/>
            <a:ext cx="6903810" cy="6879294"/>
          </a:xfrm>
          <a:prstGeom prst="rect">
            <a:avLst/>
          </a:prstGeom>
        </p:spPr>
      </p:pic>
      <p:pic>
        <p:nvPicPr>
          <p:cNvPr id="7" name="Picture 6" descr="Ride-or-Walk_Logo_May-2013_FINAL-(Initiative-of)_whit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172" y="6182761"/>
            <a:ext cx="2845969" cy="10184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36065" y="3123893"/>
            <a:ext cx="4966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Optical illusions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74800" y="6183313"/>
            <a:ext cx="3289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solidFill>
                  <a:schemeClr val="bg1"/>
                </a:solidFill>
              </a:rPr>
              <a:t>Lesson 6: Imagines Safety and Student Stories</a:t>
            </a:r>
            <a:endParaRPr lang="en-AU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422502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9318" y="2038525"/>
            <a:ext cx="917841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In this optical illusion, if you follow the movement of the rotating pink dot with your eyes, the dots will remain only one </a:t>
            </a:r>
            <a:r>
              <a:rPr lang="en-US" sz="2800" dirty="0" err="1" smtClean="0">
                <a:latin typeface="Arial"/>
                <a:cs typeface="Arial"/>
              </a:rPr>
              <a:t>colour</a:t>
            </a:r>
            <a:r>
              <a:rPr lang="en-US" sz="2800" dirty="0" smtClean="0">
                <a:latin typeface="Arial"/>
                <a:cs typeface="Arial"/>
              </a:rPr>
              <a:t>, pink. </a:t>
            </a:r>
            <a:br>
              <a:rPr lang="en-US" sz="2800" dirty="0" smtClean="0">
                <a:latin typeface="Arial"/>
                <a:cs typeface="Arial"/>
              </a:rPr>
            </a:br>
            <a:r>
              <a:rPr lang="en-US" sz="2800" dirty="0" smtClean="0">
                <a:latin typeface="Arial"/>
                <a:cs typeface="Arial"/>
              </a:rPr>
              <a:t/>
            </a:r>
            <a:br>
              <a:rPr lang="en-US" sz="2800" dirty="0" smtClean="0">
                <a:latin typeface="Arial"/>
                <a:cs typeface="Arial"/>
              </a:rPr>
            </a:br>
            <a:r>
              <a:rPr lang="en-US" sz="2800" dirty="0" smtClean="0">
                <a:latin typeface="Arial"/>
                <a:cs typeface="Arial"/>
              </a:rPr>
              <a:t>However, if you stare at the black + in the center, the moving dot will turn green. </a:t>
            </a:r>
            <a:br>
              <a:rPr lang="en-US" sz="2800" dirty="0" smtClean="0">
                <a:latin typeface="Arial"/>
                <a:cs typeface="Arial"/>
              </a:rPr>
            </a:br>
            <a:r>
              <a:rPr lang="en-US" sz="2800" dirty="0" smtClean="0">
                <a:latin typeface="Arial"/>
                <a:cs typeface="Arial"/>
              </a:rPr>
              <a:t/>
            </a:r>
            <a:br>
              <a:rPr lang="en-US" sz="2800" dirty="0" smtClean="0">
                <a:latin typeface="Arial"/>
                <a:cs typeface="Arial"/>
              </a:rPr>
            </a:br>
            <a:r>
              <a:rPr lang="en-US" sz="2800" dirty="0" smtClean="0">
                <a:latin typeface="Arial"/>
                <a:cs typeface="Arial"/>
              </a:rPr>
              <a:t>Keep concentrating on the black + in the center of the picture. After a short period, all the pink dots will slowly disappear and you will only see a single green dot moving in a circle </a:t>
            </a:r>
            <a:endParaRPr lang="en-US" sz="2800" dirty="0">
              <a:latin typeface="Arial"/>
              <a:cs typeface="Arial"/>
            </a:endParaRP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688638" cy="1501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31868" y="206376"/>
            <a:ext cx="1679575" cy="16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42529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bike\SafeCycle09\Teaching Resources\visibility\illusion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776" y="3076"/>
            <a:ext cx="7572574" cy="7572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46254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29" descr="G:\bike\SafeCycle09\Teaching Resources\visibility\cody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71" y="-1"/>
            <a:ext cx="10113897" cy="758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6372825" y="201336"/>
            <a:ext cx="3794624" cy="1002260"/>
          </a:xfrm>
          <a:prstGeom prst="wedgeRoundRectCallout">
            <a:avLst>
              <a:gd name="adj1" fmla="val 33847"/>
              <a:gd name="adj2" fmla="val 75658"/>
              <a:gd name="adj3" fmla="val 16667"/>
            </a:avLst>
          </a:prstGeom>
          <a:solidFill>
            <a:schemeClr val="bg1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518183" y="498756"/>
            <a:ext cx="34656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What’s wrong with his face?</a:t>
            </a:r>
          </a:p>
        </p:txBody>
      </p:sp>
      <p:pic>
        <p:nvPicPr>
          <p:cNvPr id="10" name="Picture 1" descr="RWTS_Illustrations_0001_Flipped.png"/>
          <p:cNvPicPr>
            <a:picLocks noChangeAspect="1"/>
          </p:cNvPicPr>
          <p:nvPr/>
        </p:nvPicPr>
        <p:blipFill>
          <a:blip r:embed="rId4"/>
          <a:srcRect b="63969"/>
          <a:stretch>
            <a:fillRect/>
          </a:stretch>
        </p:blipFill>
        <p:spPr bwMode="auto">
          <a:xfrm>
            <a:off x="8845600" y="898866"/>
            <a:ext cx="2276475" cy="1691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43806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29" descr="G:\bike\SafeCycle09\Teaching Resources\visibility\cody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98371" y="-1"/>
            <a:ext cx="10113897" cy="758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39545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6" y="2789426"/>
            <a:ext cx="10764070" cy="4014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1481104" y="356104"/>
            <a:ext cx="3794624" cy="1002260"/>
          </a:xfrm>
          <a:prstGeom prst="wedgeRoundRectCallout">
            <a:avLst>
              <a:gd name="adj1" fmla="val 33847"/>
              <a:gd name="adj2" fmla="val 75658"/>
              <a:gd name="adj3" fmla="val 16667"/>
            </a:avLst>
          </a:prstGeom>
          <a:solidFill>
            <a:schemeClr val="tx2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626462" y="653524"/>
            <a:ext cx="34656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Are these the same photo?</a:t>
            </a:r>
          </a:p>
        </p:txBody>
      </p:sp>
      <p:pic>
        <p:nvPicPr>
          <p:cNvPr id="6" name="Picture 1" descr="RWTS_Illustrations_0001_Flipped.png"/>
          <p:cNvPicPr>
            <a:picLocks noChangeAspect="1"/>
          </p:cNvPicPr>
          <p:nvPr/>
        </p:nvPicPr>
        <p:blipFill>
          <a:blip r:embed="rId5"/>
          <a:srcRect b="63969"/>
          <a:stretch>
            <a:fillRect/>
          </a:stretch>
        </p:blipFill>
        <p:spPr bwMode="auto">
          <a:xfrm>
            <a:off x="4295371" y="545012"/>
            <a:ext cx="3019829" cy="224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34239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o the Test AVI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2066907" y="842267"/>
            <a:ext cx="6019119" cy="40127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66907" y="5041437"/>
            <a:ext cx="60191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i="1" dirty="0" smtClean="0">
                <a:solidFill>
                  <a:schemeClr val="bg1">
                    <a:lumMod val="65000"/>
                  </a:schemeClr>
                </a:solidFill>
              </a:rPr>
              <a:t>Click on the box to start video</a:t>
            </a:r>
            <a:endParaRPr lang="en-AU" sz="12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4500933" y="5129528"/>
            <a:ext cx="3794624" cy="1002260"/>
          </a:xfrm>
          <a:prstGeom prst="wedgeRoundRectCallout">
            <a:avLst>
              <a:gd name="adj1" fmla="val 33847"/>
              <a:gd name="adj2" fmla="val 75658"/>
              <a:gd name="adj3" fmla="val 16667"/>
            </a:avLst>
          </a:prstGeom>
          <a:solidFill>
            <a:schemeClr val="tx2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" descr="RWTS_Illustrations_0001_Flipped.png"/>
          <p:cNvPicPr>
            <a:picLocks noChangeAspect="1"/>
          </p:cNvPicPr>
          <p:nvPr/>
        </p:nvPicPr>
        <p:blipFill>
          <a:blip r:embed="rId6"/>
          <a:srcRect b="63969"/>
          <a:stretch>
            <a:fillRect/>
          </a:stretch>
        </p:blipFill>
        <p:spPr bwMode="auto">
          <a:xfrm>
            <a:off x="7315200" y="5318436"/>
            <a:ext cx="3019829" cy="224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778379" y="5329318"/>
            <a:ext cx="3416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>
                <a:solidFill>
                  <a:schemeClr val="bg1"/>
                </a:solidFill>
              </a:rPr>
              <a:t>Do this video test</a:t>
            </a:r>
            <a:endParaRPr lang="en-AU" sz="32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COLORS" val="0"/>
  <p:tag name="MULTIRESPDIVISOR" val="1"/>
  <p:tag name="INCORRECTPOINTVALUE" val="0"/>
  <p:tag name="AUTOADJUSTPARTRANGE" val="True"/>
  <p:tag name="FIBNUMRESULTS" val="5"/>
  <p:tag name="PRRESPONSE2" val="9"/>
  <p:tag name="PRRESPONSE6" val="5"/>
  <p:tag name="PRRESPONSE10" val="1"/>
  <p:tag name="POWERPOINTVERSION" val="12.0"/>
  <p:tag name="CSVFORMAT" val="0"/>
  <p:tag name="RESPCOUNTERFORMAT" val="0"/>
  <p:tag name="ALLOWDUPLICATES" val="False"/>
  <p:tag name="REVIEWONLY" val="False"/>
  <p:tag name="RACEANIMATIONSPEED" val="3"/>
  <p:tag name="BUBBLENAMEVISIBLE" val="True"/>
  <p:tag name="CUSTOMGRIDBACKCOLOR" val="-722948"/>
  <p:tag name="USESCHEMECOLORS" val="True"/>
  <p:tag name="GRIDROTATIONINTERVAL" val="2"/>
  <p:tag name="POLLINGCYCLE" val="2"/>
  <p:tag name="INCLUDEPPT" val="True"/>
  <p:tag name="REALTIMEBACKUPPATH" val="(None)"/>
  <p:tag name="FIBDISPLAYRESULTS" val="True"/>
  <p:tag name="PRRESPONSE3" val="8"/>
  <p:tag name="PRRESPONSE8" val="3"/>
  <p:tag name="TPVERSION" val="2008"/>
  <p:tag name="ANSWERNOWSTYLE" val="-1"/>
  <p:tag name="COUNTDOWNSECONDS" val="10"/>
  <p:tag name="AUTOADVANCE" val="False"/>
  <p:tag name="SKIPREMAININGRACESLIDES" val="True"/>
  <p:tag name="BUBBLEGROUPING" val="3"/>
  <p:tag name="CUSTOMCELLBACKCOLOR3" val="-268652"/>
  <p:tag name="AUTOSIZEGRID" val="True"/>
  <p:tag name="RESETCHARTS" val="True"/>
  <p:tag name="REALTIMEBACKUP" val="False"/>
  <p:tag name="FIBINCLUDEOTHER" val="True"/>
  <p:tag name="PRRESPONSE5" val="6"/>
  <p:tag name="ALWAYSOPENPOLL" val="False"/>
  <p:tag name="ANSWERNOWTEXT" val="Answer Now"/>
  <p:tag name="BACKUPSESSIONS" val="True"/>
  <p:tag name="RACEENDPOINTS" val="100"/>
  <p:tag name="DEFAULTNUMTEAMS" val="5"/>
  <p:tag name="DISPLAYDEVICENUMBER" val="True"/>
  <p:tag name="CHARTLABELS" val="1"/>
  <p:tag name="ZEROBASED" val="False"/>
  <p:tag name="PRRESPONSE1" val="10"/>
  <p:tag name="SHOWFLASHWARNING" val="True"/>
  <p:tag name="COUNTDOWNSTYLE" val="-1"/>
  <p:tag name="AUTOUPDATEALIASES" val="True"/>
  <p:tag name="BUBBLESIZEVISIBLE" val="True"/>
  <p:tag name="GRIDOPACITY" val="90"/>
  <p:tag name="ALLOWUSERFEEDBACK" val="True"/>
  <p:tag name="FIBDISPLAYKEYWORDS" val="True"/>
  <p:tag name="SHOWBARVISIBLE" val="True"/>
  <p:tag name="NUMRESPONSES" val="1"/>
  <p:tag name="MAXRESPONDERS" val="5"/>
  <p:tag name="GRIDPOSITION" val="1"/>
  <p:tag name="CHARTSCALE" val="True"/>
  <p:tag name="PRRESPONSE9" val="2"/>
  <p:tag name="CHARTVALUEFORMAT" val="0%"/>
  <p:tag name="CUSTOMCELLBACKCOLOR2" val="-13395457"/>
  <p:tag name="CORRECTPOINTVALUE" val="1"/>
  <p:tag name="USESECONDARYMONITOR" val="True"/>
  <p:tag name="PARTICIPANTSINLEADERBOARD" val="5"/>
  <p:tag name="INCLUDENONRESPONDERS" val="False"/>
  <p:tag name="SAVECSVWITHSESSION" val="True"/>
  <p:tag name="DISPLAYNAME" val="True"/>
  <p:tag name="PRRESPONSE7" val="4"/>
  <p:tag name="GRIDFONTSIZE" val="12"/>
  <p:tag name="STDCHART" val="1"/>
  <p:tag name="RESPTABLESTYLE" val="-1"/>
  <p:tag name="CUSTOMCELLBACKCOLOR1" val="-657956"/>
  <p:tag name="PRRESPONSE4" val="7"/>
  <p:tag name="ADVANCEDSETTINGSVIEW" val="False"/>
  <p:tag name="DELIMITERS" val="3.1"/>
  <p:tag name="TPFULLVERSION" val="4.3.2.117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148</Words>
  <Application>Microsoft Office PowerPoint</Application>
  <PresentationFormat>Custom</PresentationFormat>
  <Paragraphs>30</Paragraphs>
  <Slides>7</Slides>
  <Notes>5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Byron Little</dc:creator>
  <cp:lastModifiedBy>Kym Wojcik</cp:lastModifiedBy>
  <cp:revision>17</cp:revision>
  <dcterms:created xsi:type="dcterms:W3CDTF">2014-10-17T04:21:09Z</dcterms:created>
  <dcterms:modified xsi:type="dcterms:W3CDTF">2015-02-04T05:35:00Z</dcterms:modified>
</cp:coreProperties>
</file>